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46"/>
  </p:notesMasterIdLst>
  <p:sldIdLst>
    <p:sldId id="256" r:id="rId2"/>
    <p:sldId id="258" r:id="rId3"/>
    <p:sldId id="259" r:id="rId4"/>
    <p:sldId id="260" r:id="rId5"/>
    <p:sldId id="271" r:id="rId6"/>
    <p:sldId id="272" r:id="rId7"/>
    <p:sldId id="273" r:id="rId8"/>
    <p:sldId id="299" r:id="rId9"/>
    <p:sldId id="298" r:id="rId10"/>
    <p:sldId id="300" r:id="rId11"/>
    <p:sldId id="297" r:id="rId12"/>
    <p:sldId id="303" r:id="rId13"/>
    <p:sldId id="304" r:id="rId14"/>
    <p:sldId id="305" r:id="rId15"/>
    <p:sldId id="306" r:id="rId16"/>
    <p:sldId id="307" r:id="rId17"/>
    <p:sldId id="302" r:id="rId18"/>
    <p:sldId id="274" r:id="rId19"/>
    <p:sldId id="275" r:id="rId20"/>
    <p:sldId id="276" r:id="rId21"/>
    <p:sldId id="296" r:id="rId22"/>
    <p:sldId id="277" r:id="rId23"/>
    <p:sldId id="278" r:id="rId24"/>
    <p:sldId id="279" r:id="rId25"/>
    <p:sldId id="280" r:id="rId26"/>
    <p:sldId id="281" r:id="rId27"/>
    <p:sldId id="295" r:id="rId28"/>
    <p:sldId id="282" r:id="rId29"/>
    <p:sldId id="283" r:id="rId30"/>
    <p:sldId id="294" r:id="rId31"/>
    <p:sldId id="301" r:id="rId32"/>
    <p:sldId id="285" r:id="rId33"/>
    <p:sldId id="293" r:id="rId34"/>
    <p:sldId id="286" r:id="rId35"/>
    <p:sldId id="288" r:id="rId36"/>
    <p:sldId id="287" r:id="rId37"/>
    <p:sldId id="289" r:id="rId38"/>
    <p:sldId id="290" r:id="rId39"/>
    <p:sldId id="291" r:id="rId40"/>
    <p:sldId id="292" r:id="rId41"/>
    <p:sldId id="308" r:id="rId42"/>
    <p:sldId id="309" r:id="rId43"/>
    <p:sldId id="265" r:id="rId44"/>
    <p:sldId id="266" r:id="rId45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47"/>
      <p:bold r:id="rId48"/>
      <p:italic r:id="rId49"/>
      <p:boldItalic r:id="rId5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528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1.fntdata"/><Relationship Id="rId50" Type="http://schemas.openxmlformats.org/officeDocument/2006/relationships/font" Target="fonts/font4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2.fntdata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1E1D231-503E-0913-74A1-ED3972DEF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EFCE28D-DF9D-7A8B-25B6-57F4C3A06A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DA97924-16BA-03BA-5E58-FA39360197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8299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1A305AA-10A0-577E-1D24-FBC15D310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57C31E9-D4D5-3E94-D5E4-8288BD1420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73F72DC-A8A4-0BC9-C0D4-091207D877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54134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EF95862-5953-BFCA-B723-2781E1CED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FDFF39B-E6C5-E8AF-01B5-6E66EC4B54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72947B8-C2D6-0E58-0EA7-F6DB17E03E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4211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C722AC8-14D8-070A-0306-9F88F6BBE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E3C1D19-CA98-E7BD-F6F2-0DADAEAE82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2A3F459-C59A-7972-DA5F-34C033CC89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0314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CC807E5-837E-3398-ABE3-1C57D2A36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D532DC8-A2EE-8093-6C7E-633BD6F565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082931B-1D5C-2376-99F0-BE2EDAFCEB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26614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A56F299-B32F-DBC3-242E-798595921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39CF606-C0A9-7C2B-0DB5-29B5E455DD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E653298-C390-94B6-904F-0CCDE1D097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3549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33D4888-B310-DFF8-D790-8657E02A8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CC2A638-FA4C-1A37-D162-7E5D541CAF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DBE1341-21C3-6B18-A078-46519E525F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44459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958FDD0-874D-D2A3-4578-F8C37A38C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3D2190A-5762-8028-E173-D43A225026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F87299D-4C60-3DD7-9417-40F61CB531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4157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E617BE9-6165-46E8-3880-705EC3EFE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7427FC5-D09D-1F7C-D1D1-D11007E645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AB1A61E-D837-1374-E1B8-FF644D2202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4403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CCB6549-34A9-6984-6C21-C4D3B7B6D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407F7B9-EFE1-00D7-A8D5-4528E42931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A5412BC-EDCB-4139-9786-CC1C3E30AC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5155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1FE2A54-6D25-29EF-49E4-CEFC1AB17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609A4FB-B803-504C-DA51-822718EEB0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86F893B-4048-AEF3-40DA-3D03FAEB1C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68234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F26D56B-0CC8-7FA6-1DF6-3F10E546A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BF126DD-B0C2-F161-79D3-75B21F03F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0599915-4246-6518-83E2-C8DB715A1E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09567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E73F149-F9E5-9D20-B6E9-6B5BACC50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83DAB89-6209-9E2D-F87B-7643759274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2C65AC2-5684-B813-95C7-E11D165433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67476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3590479-8940-604F-1DEA-E6F55E6BE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7513F11-8613-6EC7-0BE8-97855A3B78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8D9E3D4-2FE0-61A2-C988-B190191FA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061965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248C0FC-B46A-BB3D-4653-9F89FEABF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527FC66-B583-D6A0-247F-C1399A340F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CFD75E8-6326-A740-C6DF-63E179A8F0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5885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8210A34-EC26-BF37-C922-4C1933137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157ADD7-E46B-69F7-70D6-79E36AF115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F61DC4C-06D3-EA38-9E5F-F9763B8D1B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44774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64F8745-96B4-7752-44C4-2E4FB149F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A7A9637-8A2D-52EE-98FB-2B7C902474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F08F3AC-2F1A-0D2D-98AC-9966BAD67A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72222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7FE8E5A-7DD9-086F-D2CF-55CDF0B21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85C769C-690D-B8F0-54A4-87CDF2A467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E45F129-CE77-F44B-A8AC-2D54C9D169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18944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0EC5B74-665D-E851-167D-3EC28555D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9034AF5-866E-46AB-D0F4-9414801FD6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7982E7C-7307-A206-23D2-5376F773E5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3383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4A7B7DB-A2B1-CFEE-1F85-1A90DA8B9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9A69B89-7B6A-B076-21B9-92228984A8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DC4D7B5-BC0A-0D28-7A89-E7A373E355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2612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35E7DA6-78A0-22D0-647C-EAF8D5F19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3100DC1-C45E-7521-4F56-4501D54367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D70CECA-921B-315C-3339-015F536F62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6048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FE16745-2D87-FBDE-18F2-27ABF3673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F881C22-F454-C444-0E45-A490234213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051A1C8-5A33-85B0-F71D-3FCC143467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71713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E346495-E93E-9C7F-64DD-DEBF68E87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CF72C57-EECD-64A8-1996-500DC3DD50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62B99FC-0AF1-77D0-77AA-331D0F6571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4895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DCCE958-CF71-56F7-8E2F-7BE521955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4C7BA3-DE3E-CC48-CC55-AEA1F79DF9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6B0E7AE-9D31-F607-AEA3-6C8D2F2386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30258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4B86481-03F7-87C3-63D3-222CD1F53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7E1DE18-9632-971D-2CC6-2FFC593288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A3D7C4A-8D5F-9B65-F70D-77A39AD99D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595292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786E455-E19C-E042-C43A-A8B92768B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A36FF3F-0807-E877-175F-F2E9CC7844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C8BFFD5-8517-9E14-5DBF-600B72CA30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01652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83C1145-86F1-69D2-0FEA-E7423523A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C184320-8348-8DDF-AE2B-588CE88AEA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278F7FD-F9B0-1C48-D7CB-12245B740B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832588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1E4C081-A29A-CE39-6D07-8C1A71CD3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8949F5B-1460-08F0-4FB2-560F9145B5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8BC1FB4-F8C0-E488-BBFE-8DB2D5530B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089144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2D96020-72DE-F9E4-FAD8-E71EA048E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71F9EB7-D238-F560-3579-2D88727371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43C0F8D-005F-DFAA-DE7B-62378F7930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92421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759BB06-7F0D-60D4-C1A6-AB648B0A6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FFDB59E-8E68-FA52-793A-A14228FCAA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9E21828-687F-6D93-EE7F-9C0F770A9D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3340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525E9DE-9707-62AE-0567-8C3CDA6E4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262450B-18AC-8712-0747-9240E936BE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E226101-955C-F377-363E-EF14195528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91939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B58D728-8DDA-5B99-9192-F4A4E8947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D2619F5-313D-B2DC-C648-159FDFE50D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5D09F7D-2A68-3724-06D7-1E83DC5AB5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75926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AEF0C60-A1C7-A960-BA08-D48F7F13E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6B642EA-F357-9B21-8C1D-B83626706A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8FD753D-FE8A-BD8D-8E4F-BA902D5EDC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92987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0387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58EA8E0-0243-56F8-D44B-BE467DA47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37A50F7-5683-D7B1-DC0F-BB6D6D605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5AC3CB0-4975-73E4-6F56-3D47237F12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8318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B40B84B-4F08-E2FA-D9AD-A481A8525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72CFB67-E39C-8E06-B68B-80A14DFA74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895DA40-1461-EA7D-D17B-03CA1686C5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2978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7E8DADF-8C30-994E-5598-E31642CA6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B74AE8C-0CA9-BC31-0224-A8F198E288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FA13AA5-974C-53FF-5889-F4F5B8079B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292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367350E-1E61-6656-9A53-B29D359DF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106CBF9-6E2E-1946-7620-11AB10029B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14FDF81-C87E-5F80-4265-4D21CB587D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1019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ogle.com/search?sca_esv=1a44d0eb7dc65598&amp;sxsrf=AE3TifNuvDGPL7YpANEYQB7Iriawsa9AZQ%3A1759845846514&amp;q=Radio-Frequency+IDentification&amp;sa=X&amp;sqi=2&amp;ved=2ahUKEwiZ2anUoJKQAxXDPbkGHadrHmgQxccNegQIERAB&amp;mstk=AUtExfCO3Pgf4lNVwlfmJmFwtdJPOYODsk3XfHs_fevGzuNrXOYmUhlRyjjegH5JsFpYN8jdE1PTV7edysxwr8xBQYMe-5z7l4NlYQ5m2hul_GP0OG1XCyJiCy2OxyfTNjVJ5Fc_ZKe5ZHlQOl5UqFQAFFaDuU4nimS9foVIy9UbnzrXl9uhhTW4sulqw5xMNEF-RZmnNIl1vVGLti5eOVugia4PVWX-LpxTiWNZHrp1d893_AEg1Ygx2K6rpDu6KM29xSMce90LP9yVorE8kDDe2kXk&amp;csui=3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v.br/dnit/pt-br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ogle.com/search?sca_esv=260901af2ba57c8c&amp;sxsrf=AE3TifOMt8KltFinw5B-Cb5YDyhP_tt8zQ%3A1759845555794&amp;q=Application+Programming+Interface&amp;sa=X&amp;ved=2ahUKEwiywtnJn5KQAxWqBLkGHbJhKPIQxccNegQICRAB&amp;mstk=AUtExfDFOH95bL5BeG1_7DhzLrYpendzwBLxpAu30rupDYFZVyBADnZEuxlFR4_-PeztcN5JmcNspxcjg80-38j7dnl7jIYdI5XP0AAFZXyKHkAKARc9hyI9GCfDDRKJdBMCP5CYmPW8tKQuh6xD38OQDzk1JyImOFPuaEMDRF1Pcl4idXaX6Vyucvq-zGPYzN3Ig01bVYzWYr0tRpEszYAA1XSfHKMZ-11TpKuMj17H3NWpQBn5vstRg1xCLAsYzRrb8QCGpJ9VVZFmieLtsYm38LtB&amp;csui=3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v.br/governodigital/pt-br/infraestrutura-nacional-de-dados/inteligencia-artificial-1/publicacoes/framework-para-a-autoavaliacao-de-impacto-etico-em-inteligencia-artificial-no-setor-publico-federa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60909" y="1483875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8C107F8-CB0D-1598-A1C8-316373E5E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41B302B-5142-08C4-E53A-7EAF6F6A509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B2A878EE-4E28-BCD0-44E7-EAD4889AB95E}"/>
              </a:ext>
            </a:extLst>
          </p:cNvPr>
          <p:cNvSpPr txBox="1"/>
          <p:nvPr/>
        </p:nvSpPr>
        <p:spPr>
          <a:xfrm>
            <a:off x="96253" y="88826"/>
            <a:ext cx="8614609" cy="2270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Um </a:t>
            </a:r>
            <a:r>
              <a:rPr lang="pt-BR" sz="18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dispositivo embarcável</a:t>
            </a: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é um </a:t>
            </a:r>
            <a:r>
              <a:rPr lang="pt-BR" sz="18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sistema computacional dedicado</a:t>
            </a: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formado por hardware e software, embutido em um equipamento.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Sua função é </a:t>
            </a:r>
            <a:r>
              <a:rPr lang="pt-BR" sz="18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controlar, monitorar ou executar tarefas específicas</a:t>
            </a: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geralmente em tempo real.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São otimizados para </a:t>
            </a:r>
            <a:r>
              <a:rPr lang="pt-BR" sz="18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baixo consumo de energia, memória e processamento</a:t>
            </a:r>
            <a:r>
              <a:rPr lang="pt-BR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pois não precisam rodar múltiplas aplicações como um PC.</a:t>
            </a:r>
            <a:endParaRPr lang="pt-BR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556CE75-C809-10B9-0AC2-56E527AF2FCF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3B52552-9A9E-47E9-71EB-D078220511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958674"/>
              </p:ext>
            </p:extLst>
          </p:nvPr>
        </p:nvGraphicFramePr>
        <p:xfrm>
          <a:off x="96253" y="2167656"/>
          <a:ext cx="8521700" cy="2133600"/>
        </p:xfrm>
        <a:graphic>
          <a:graphicData uri="http://schemas.openxmlformats.org/drawingml/2006/table">
            <a:tbl>
              <a:tblPr/>
              <a:tblGrid>
                <a:gridCol w="2454442">
                  <a:extLst>
                    <a:ext uri="{9D8B030D-6E8A-4147-A177-3AD203B41FA5}">
                      <a16:colId xmlns:a16="http://schemas.microsoft.com/office/drawing/2014/main" val="4104924921"/>
                    </a:ext>
                  </a:extLst>
                </a:gridCol>
                <a:gridCol w="6067258">
                  <a:extLst>
                    <a:ext uri="{9D8B030D-6E8A-4147-A177-3AD203B41FA5}">
                      <a16:colId xmlns:a16="http://schemas.microsoft.com/office/drawing/2014/main" val="23199222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BR" b="1" dirty="0"/>
                        <a:t>Setor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Exemplos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969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Automotivo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Central eletrônica de veículos, ABS, airbag, GPS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14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Eletrodomésticos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Micro-ondas, máquina de lavar, smart TV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5261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Saúde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Monitores cardíacos, bombas de infusão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780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Indústria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Controladores de robôs, sensores de automação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360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Tecnologia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+mn-lt"/>
                        </a:rPr>
                        <a:t>Smartphones, smartwatches, dispositivos IoT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5060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62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40DD4BE-45E2-7153-347F-851A7B7D6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3B64D26-DFB8-E27F-5B00-654BE74B51F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1659FF6-EFE9-3310-DDF9-61B634C6E69D}"/>
              </a:ext>
            </a:extLst>
          </p:cNvPr>
          <p:cNvSpPr txBox="1"/>
          <p:nvPr/>
        </p:nvSpPr>
        <p:spPr>
          <a:xfrm>
            <a:off x="96253" y="88826"/>
            <a:ext cx="8614609" cy="36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dirty="0"/>
              <a:t>Exemplos de Internet das Coisas (IoT)</a:t>
            </a:r>
          </a:p>
          <a:p>
            <a:pPr algn="just"/>
            <a:r>
              <a:rPr lang="pt-BR" sz="2400" b="1" dirty="0"/>
              <a:t>Casa Inteligente</a:t>
            </a:r>
          </a:p>
          <a:p>
            <a:pPr algn="just"/>
            <a:r>
              <a:rPr lang="pt-BR" sz="2400" b="1" dirty="0"/>
              <a:t>Lâmpadas inteligentes:</a:t>
            </a:r>
            <a:r>
              <a:rPr lang="pt-BR" sz="2400" dirty="0"/>
              <a:t> acendem e apagam via celular ou comando de voz.</a:t>
            </a:r>
          </a:p>
          <a:p>
            <a:pPr algn="just"/>
            <a:r>
              <a:rPr lang="pt-BR" sz="2400" b="1" dirty="0"/>
              <a:t>Geladeiras conectadas:</a:t>
            </a:r>
            <a:r>
              <a:rPr lang="pt-BR" sz="2400" dirty="0"/>
              <a:t> monitoram alimentos e avisam quando algo está acabando.</a:t>
            </a:r>
          </a:p>
          <a:p>
            <a:pPr algn="just"/>
            <a:r>
              <a:rPr lang="pt-BR" sz="2400" b="1" dirty="0"/>
              <a:t>Assistentes virtuais (Alexa, Google Home):</a:t>
            </a:r>
            <a:r>
              <a:rPr lang="pt-BR" sz="2400" dirty="0"/>
              <a:t> controlam diversos dispositivos da casa.</a:t>
            </a:r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04F0EFC-F99F-8DA9-80FB-5AEFE22F01B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44183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7765E36-6A84-8AE1-6569-61A79B395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E161405-743B-273D-B733-2443172EDF0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B4B8F70B-8747-C3EC-BCA7-E9F5A44EF84A}"/>
              </a:ext>
            </a:extLst>
          </p:cNvPr>
          <p:cNvSpPr txBox="1"/>
          <p:nvPr/>
        </p:nvSpPr>
        <p:spPr>
          <a:xfrm>
            <a:off x="96253" y="88826"/>
            <a:ext cx="8614609" cy="400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dirty="0"/>
              <a:t>Exemplos de Internet das Coisas (IoT)</a:t>
            </a:r>
          </a:p>
          <a:p>
            <a:pPr algn="just"/>
            <a:r>
              <a:rPr lang="pt-BR" sz="2400" b="1" dirty="0"/>
              <a:t>Transporte e Mobilidade</a:t>
            </a:r>
          </a:p>
          <a:p>
            <a:pPr algn="just"/>
            <a:r>
              <a:rPr lang="pt-BR" sz="2400" b="1" dirty="0"/>
              <a:t>Carros conectados:</a:t>
            </a:r>
            <a:r>
              <a:rPr lang="pt-BR" sz="2400" dirty="0"/>
              <a:t> enviam dados de manutenção em tempo real e têm GPS integrado.</a:t>
            </a:r>
          </a:p>
          <a:p>
            <a:pPr algn="just"/>
            <a:r>
              <a:rPr lang="pt-BR" sz="2400" b="1" dirty="0"/>
              <a:t>Frotas públicas:</a:t>
            </a:r>
            <a:r>
              <a:rPr lang="pt-BR" sz="2400" dirty="0"/>
              <a:t> sensores em ônibus para monitorar consumo de combustível e rotas.</a:t>
            </a:r>
          </a:p>
          <a:p>
            <a:pPr algn="just"/>
            <a:r>
              <a:rPr lang="pt-BR" sz="2400" b="1" dirty="0"/>
              <a:t>Semáforos inteligentes:</a:t>
            </a:r>
            <a:r>
              <a:rPr lang="pt-BR" sz="2400" dirty="0"/>
              <a:t> ajustam o tempo de sinal conforme o fluxo de veículos.</a:t>
            </a:r>
          </a:p>
          <a:p>
            <a:pPr algn="just"/>
            <a:endParaRPr lang="pt-BR" sz="2400" dirty="0"/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FA1E43C-103C-132A-C903-FA3A34C9289B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06372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3CFBB6D-8BDA-D51A-2F71-35596EA9F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B5D5E2A-5681-E146-7022-B304E24C68D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ECD7CBC-1B0C-31E5-4DA5-6BC0BB937CB2}"/>
              </a:ext>
            </a:extLst>
          </p:cNvPr>
          <p:cNvSpPr txBox="1"/>
          <p:nvPr/>
        </p:nvSpPr>
        <p:spPr>
          <a:xfrm>
            <a:off x="96253" y="88826"/>
            <a:ext cx="861460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dirty="0"/>
              <a:t>Exemplos de Internet das Coisas (IoT)</a:t>
            </a:r>
          </a:p>
          <a:p>
            <a:r>
              <a:rPr lang="pt-BR" sz="2400" b="1" dirty="0"/>
              <a:t>Saúde</a:t>
            </a:r>
          </a:p>
          <a:p>
            <a:pPr algn="just"/>
            <a:r>
              <a:rPr lang="pt-BR" sz="2400" b="1" dirty="0"/>
              <a:t>Relógios inteligentes (smartwatches):</a:t>
            </a:r>
            <a:r>
              <a:rPr lang="pt-BR" sz="2400" dirty="0"/>
              <a:t> monitoram batimentos cardíacos e atividade física.</a:t>
            </a:r>
          </a:p>
          <a:p>
            <a:pPr algn="just"/>
            <a:r>
              <a:rPr lang="pt-BR" sz="2400" b="1" dirty="0"/>
              <a:t>Sensores em hospitais:</a:t>
            </a:r>
            <a:r>
              <a:rPr lang="pt-BR" sz="2400" dirty="0"/>
              <a:t> controlam temperatura de vacinas e medicamentos.</a:t>
            </a:r>
          </a:p>
          <a:p>
            <a:pPr algn="just"/>
            <a:r>
              <a:rPr lang="pt-BR" sz="2400" b="1" dirty="0"/>
              <a:t>Dispositivos médicos conectados:</a:t>
            </a:r>
            <a:r>
              <a:rPr lang="pt-BR" sz="2400" dirty="0"/>
              <a:t> como bombas de insulina que enviam dados ao médico.</a:t>
            </a:r>
          </a:p>
          <a:p>
            <a:pPr algn="just"/>
            <a:endParaRPr lang="pt-BR" sz="2400" dirty="0"/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9C9B92B-81AC-0BDC-CF87-4D4F9ABB4359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89202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A9E7C57-8F03-8F72-07E2-2C089B073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D55BCAD-C028-D31E-D8CE-88BA895A822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0FC0E79-FF23-48D0-C0D8-BFE9FE545F3F}"/>
              </a:ext>
            </a:extLst>
          </p:cNvPr>
          <p:cNvSpPr txBox="1"/>
          <p:nvPr/>
        </p:nvSpPr>
        <p:spPr>
          <a:xfrm>
            <a:off x="96253" y="88826"/>
            <a:ext cx="8614609" cy="400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dirty="0"/>
              <a:t>Exemplos de Internet das Coisas (IoT)</a:t>
            </a:r>
          </a:p>
          <a:p>
            <a:r>
              <a:rPr lang="pt-BR" sz="2400" b="1" dirty="0"/>
              <a:t>Gestão Pública</a:t>
            </a:r>
          </a:p>
          <a:p>
            <a:r>
              <a:rPr lang="pt-BR" sz="2400" b="1" dirty="0"/>
              <a:t>Iluminação pública inteligente:</a:t>
            </a:r>
            <a:r>
              <a:rPr lang="pt-BR" sz="2400" dirty="0"/>
              <a:t> postes que acendem conforme a luminosidade ou presença de pessoas.</a:t>
            </a:r>
          </a:p>
          <a:p>
            <a:r>
              <a:rPr lang="pt-BR" sz="2400" b="1" dirty="0"/>
              <a:t>Coleta de lixo inteligente:</a:t>
            </a:r>
            <a:r>
              <a:rPr lang="pt-BR" sz="2400" dirty="0"/>
              <a:t> lixeiras com sensores que avisam quando estão cheias.</a:t>
            </a:r>
          </a:p>
          <a:p>
            <a:r>
              <a:rPr lang="pt-BR" sz="2400" b="1" dirty="0"/>
              <a:t>Monitoramento de patrimônio:</a:t>
            </a:r>
            <a:r>
              <a:rPr lang="pt-BR" sz="2400" dirty="0"/>
              <a:t> etiquetas RFID e sensores para rastrear bens móveis da prefeitura.</a:t>
            </a:r>
          </a:p>
          <a:p>
            <a:pPr algn="just"/>
            <a:endParaRPr lang="pt-BR" sz="2400" dirty="0"/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99CB3E9-5526-0241-CBC3-C8311AB0AFD8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274532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6B5DD63-EF67-3BDD-8849-44DBFEC64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2B27233-89AA-7C1C-D27C-A443E421460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67F73B73-5E77-8C11-917B-34F50E44B069}"/>
              </a:ext>
            </a:extLst>
          </p:cNvPr>
          <p:cNvSpPr txBox="1"/>
          <p:nvPr/>
        </p:nvSpPr>
        <p:spPr>
          <a:xfrm>
            <a:off x="96253" y="88826"/>
            <a:ext cx="8614609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dirty="0"/>
              <a:t>Exemplos de Internet das Coisas (IoT)</a:t>
            </a:r>
          </a:p>
          <a:p>
            <a:pPr algn="just"/>
            <a:endParaRPr lang="pt-BR" sz="2400" dirty="0"/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026C00A-2828-2095-CBB6-0F60531135FD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91177AA-5047-D5F8-8021-FA98E2DB4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67814"/>
              </p:ext>
            </p:extLst>
          </p:nvPr>
        </p:nvGraphicFramePr>
        <p:xfrm>
          <a:off x="96253" y="735141"/>
          <a:ext cx="8527983" cy="3467652"/>
        </p:xfrm>
        <a:graphic>
          <a:graphicData uri="http://schemas.openxmlformats.org/drawingml/2006/table">
            <a:tbl>
              <a:tblPr/>
              <a:tblGrid>
                <a:gridCol w="2134499">
                  <a:extLst>
                    <a:ext uri="{9D8B030D-6E8A-4147-A177-3AD203B41FA5}">
                      <a16:colId xmlns:a16="http://schemas.microsoft.com/office/drawing/2014/main" val="3761141916"/>
                    </a:ext>
                  </a:extLst>
                </a:gridCol>
                <a:gridCol w="2803261">
                  <a:extLst>
                    <a:ext uri="{9D8B030D-6E8A-4147-A177-3AD203B41FA5}">
                      <a16:colId xmlns:a16="http://schemas.microsoft.com/office/drawing/2014/main" val="58359672"/>
                    </a:ext>
                  </a:extLst>
                </a:gridCol>
                <a:gridCol w="3590223">
                  <a:extLst>
                    <a:ext uri="{9D8B030D-6E8A-4147-A177-3AD203B41FA5}">
                      <a16:colId xmlns:a16="http://schemas.microsoft.com/office/drawing/2014/main" val="2257138218"/>
                    </a:ext>
                  </a:extLst>
                </a:gridCol>
              </a:tblGrid>
              <a:tr h="228846">
                <a:tc>
                  <a:txBody>
                    <a:bodyPr/>
                    <a:lstStyle/>
                    <a:p>
                      <a:r>
                        <a:rPr lang="pt-BR" sz="1200" dirty="0"/>
                        <a:t>Área a ser atendida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Exemplo de IoT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Benefícios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852238"/>
                  </a:ext>
                </a:extLst>
              </a:tr>
              <a:tr h="397493">
                <a:tc>
                  <a:txBody>
                    <a:bodyPr/>
                    <a:lstStyle/>
                    <a:p>
                      <a:r>
                        <a:rPr lang="pt-BR" sz="1200" b="1" dirty="0"/>
                        <a:t>Patrimônio e Almoxarifado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Etiquetas RFID em bens móveis (mesas, computadores, veículos)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Inventário rápido, redução de extravios, maior transparência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5141662"/>
                  </a:ext>
                </a:extLst>
              </a:tr>
              <a:tr h="397493">
                <a:tc>
                  <a:txBody>
                    <a:bodyPr/>
                    <a:lstStyle/>
                    <a:p>
                      <a:r>
                        <a:rPr lang="pt-BR" sz="1200" b="1" dirty="0"/>
                        <a:t>Iluminação Pública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Postes inteligentes com sensores de luminosidade e presença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Economia de energia, maior segurança em áreas públicas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499574"/>
                  </a:ext>
                </a:extLst>
              </a:tr>
              <a:tr h="397493">
                <a:tc>
                  <a:txBody>
                    <a:bodyPr/>
                    <a:lstStyle/>
                    <a:p>
                      <a:r>
                        <a:rPr lang="pt-BR" sz="1200" b="1" dirty="0"/>
                        <a:t>Coleta de Lixo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Lixeiras inteligentes com sensores de enchimento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Otimização das rotas de coleta, redução de custos operacionais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734701"/>
                  </a:ext>
                </a:extLst>
              </a:tr>
              <a:tr h="481593">
                <a:tc>
                  <a:txBody>
                    <a:bodyPr/>
                    <a:lstStyle/>
                    <a:p>
                      <a:r>
                        <a:rPr lang="pt-BR" sz="1200" b="1" dirty="0"/>
                        <a:t>Frota Municipal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Veículos com sensores de telemetria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Controle de combustível, manutenção preventiva, eficiência logística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219465"/>
                  </a:ext>
                </a:extLst>
              </a:tr>
              <a:tr h="481593">
                <a:tc>
                  <a:txBody>
                    <a:bodyPr/>
                    <a:lstStyle/>
                    <a:p>
                      <a:r>
                        <a:rPr lang="pt-BR" sz="1200" b="1" dirty="0"/>
                        <a:t>Saúde Pública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Sensores em câmaras frias para vacinas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Garantia da conservação adequada, redução de perdas de insumos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54946"/>
                  </a:ext>
                </a:extLst>
              </a:tr>
              <a:tr h="481593">
                <a:tc>
                  <a:txBody>
                    <a:bodyPr/>
                    <a:lstStyle/>
                    <a:p>
                      <a:r>
                        <a:rPr lang="pt-BR" sz="1200" b="1" dirty="0"/>
                        <a:t>Educação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Controle de acesso em escolas com cartões RFID/NFC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Segurança dos alunos, monitoramento de entrada e saída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880551"/>
                  </a:ext>
                </a:extLst>
              </a:tr>
              <a:tr h="481593">
                <a:tc>
                  <a:txBody>
                    <a:bodyPr/>
                    <a:lstStyle/>
                    <a:p>
                      <a:r>
                        <a:rPr lang="pt-BR" sz="1200" b="1" dirty="0"/>
                        <a:t>Meio Ambiente</a:t>
                      </a:r>
                      <a:endParaRPr lang="pt-BR" sz="1200" dirty="0"/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Sensores em rios e áreas verdes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dirty="0"/>
                        <a:t>Monitoramento de qualidade da água e do ar, prevenção de desastres</a:t>
                      </a:r>
                    </a:p>
                  </a:txBody>
                  <a:tcPr marL="65280" marR="65280" marT="32640" marB="326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301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925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973526C-9A62-7D1F-609C-FE15684A5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FEB640F-6B4A-B1F1-494D-591E67425B4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680500C-8B23-BCF8-0D3C-153E3D1FDCFC}"/>
              </a:ext>
            </a:extLst>
          </p:cNvPr>
          <p:cNvSpPr txBox="1"/>
          <p:nvPr/>
        </p:nvSpPr>
        <p:spPr>
          <a:xfrm>
            <a:off x="96253" y="88826"/>
            <a:ext cx="8614609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dirty="0"/>
              <a:t>Exemplos de Internet das Coisas (IoT)</a:t>
            </a:r>
          </a:p>
          <a:p>
            <a:pPr algn="just"/>
            <a:endParaRPr lang="pt-BR" sz="2400" dirty="0"/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3B1BEA5-D5AE-FFE1-9DD2-AF08C72546CA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9FE6965-0E08-B353-F410-D713463B8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279476"/>
              </p:ext>
            </p:extLst>
          </p:nvPr>
        </p:nvGraphicFramePr>
        <p:xfrm>
          <a:off x="192498" y="763118"/>
          <a:ext cx="8614608" cy="2499360"/>
        </p:xfrm>
        <a:graphic>
          <a:graphicData uri="http://schemas.openxmlformats.org/drawingml/2006/table">
            <a:tbl>
              <a:tblPr/>
              <a:tblGrid>
                <a:gridCol w="2871536">
                  <a:extLst>
                    <a:ext uri="{9D8B030D-6E8A-4147-A177-3AD203B41FA5}">
                      <a16:colId xmlns:a16="http://schemas.microsoft.com/office/drawing/2014/main" val="127636478"/>
                    </a:ext>
                  </a:extLst>
                </a:gridCol>
                <a:gridCol w="1729347">
                  <a:extLst>
                    <a:ext uri="{9D8B030D-6E8A-4147-A177-3AD203B41FA5}">
                      <a16:colId xmlns:a16="http://schemas.microsoft.com/office/drawing/2014/main" val="1766542029"/>
                    </a:ext>
                  </a:extLst>
                </a:gridCol>
                <a:gridCol w="4013725">
                  <a:extLst>
                    <a:ext uri="{9D8B030D-6E8A-4147-A177-3AD203B41FA5}">
                      <a16:colId xmlns:a16="http://schemas.microsoft.com/office/drawing/2014/main" val="200779216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pt-BR" sz="1400" dirty="0"/>
                        <a:t>País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Nível de adoção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Exemplos principais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394738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pt-BR" sz="1400" b="1" dirty="0"/>
                        <a:t>Paraguai</a:t>
                      </a:r>
                      <a:endParaRPr lang="pt-BR" sz="1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Inicial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Chatbots em serviços públicos, monitoramento de fronteiras, educação digital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426189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pt-BR" sz="1400" b="1" dirty="0"/>
                        <a:t>Brasil</a:t>
                      </a:r>
                      <a:endParaRPr lang="pt-BR" sz="1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Intermediário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Acordos com big techs (Google, Microsoft), uso em previdência e saúde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7763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pt-BR" sz="1400" b="1" dirty="0"/>
                        <a:t>Europa (Itália, França, Suíça)</a:t>
                      </a:r>
                      <a:endParaRPr lang="pt-BR" sz="1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Avançado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Estratégias nacionais de IA, regulação própria, plataformas soberanas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756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317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20AB879-A048-ABA8-AE0F-CAD70EC17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1248D5B-9ADA-95E9-2252-3A4C0E28E93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E680F8C-203F-9375-BF73-D1554F4727F5}"/>
              </a:ext>
            </a:extLst>
          </p:cNvPr>
          <p:cNvSpPr txBox="1"/>
          <p:nvPr/>
        </p:nvSpPr>
        <p:spPr>
          <a:xfrm>
            <a:off x="96253" y="88826"/>
            <a:ext cx="8614609" cy="3662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200" b="1" dirty="0">
                <a:highlight>
                  <a:srgbClr val="FFFF00"/>
                </a:highlight>
              </a:rPr>
              <a:t>Patrimônio e Frotas Públicas com uso da Inteligência Artificial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 gestão de patrimônio e frotas públicas é um dos pilares da administração pública eficiente. 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Com o avanço da tecnologia</a:t>
            </a:r>
            <a:r>
              <a:rPr lang="pt-BR" sz="2400" dirty="0"/>
              <a:t>, especialmente da Inteligência Artificial (IA), </a:t>
            </a:r>
            <a:r>
              <a:rPr lang="pt-BR" sz="2400" b="1" dirty="0"/>
              <a:t>surgem novas possibilidades para otimizar processos</a:t>
            </a:r>
            <a:r>
              <a:rPr lang="pt-BR" sz="2400" dirty="0"/>
              <a:t>, </a:t>
            </a:r>
            <a:r>
              <a:rPr lang="pt-BR" sz="2400" u="sng" dirty="0"/>
              <a:t>reduzir desperdícios e aumentar a transparência</a:t>
            </a:r>
            <a:r>
              <a:rPr lang="pt-BR" sz="2400" dirty="0"/>
              <a:t>. </a:t>
            </a:r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E97AA81-7BF1-DB1D-F2A4-C0838E0430C9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365977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A1C7304-B18F-4953-9830-A74474BDD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A364C9D-73C4-26A3-8191-3E32E83E468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DC172CB-9F0B-8067-7E90-E2FEE7EDE18D}"/>
              </a:ext>
            </a:extLst>
          </p:cNvPr>
          <p:cNvSpPr txBox="1"/>
          <p:nvPr/>
        </p:nvSpPr>
        <p:spPr>
          <a:xfrm>
            <a:off x="96253" y="88826"/>
            <a:ext cx="8614609" cy="424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Patrimônio Público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Refere-se ao conjunto de bens móveis e imóveis pertencentes ao Estado, como prédios, terrenos, equipamentos, veículos, mobiliário, entre outros. 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Sua </a:t>
            </a:r>
            <a:r>
              <a:rPr lang="pt-BR" sz="2400" b="1" dirty="0"/>
              <a:t>gestão exige controle rigoroso</a:t>
            </a:r>
            <a:r>
              <a:rPr lang="pt-BR" sz="2400" dirty="0"/>
              <a:t>, </a:t>
            </a:r>
            <a:r>
              <a:rPr lang="pt-BR" sz="2400" u="sng" dirty="0"/>
              <a:t>inventário constantemente atualizado</a:t>
            </a:r>
            <a:r>
              <a:rPr lang="pt-BR" sz="2400" dirty="0"/>
              <a:t> </a:t>
            </a:r>
            <a:r>
              <a:rPr lang="pt-BR" sz="2400" b="1" dirty="0"/>
              <a:t>e manutenção preventiva</a:t>
            </a:r>
            <a:r>
              <a:rPr lang="pt-BR" sz="2400" dirty="0"/>
              <a:t> para </a:t>
            </a:r>
            <a:r>
              <a:rPr lang="pt-BR" sz="2400" i="1" u="sng" dirty="0"/>
              <a:t>evitar perdas e garantir o uso adequado</a:t>
            </a:r>
            <a:r>
              <a:rPr lang="pt-BR" sz="2400" dirty="0"/>
              <a:t>.</a:t>
            </a:r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A3CB61C-EA82-0259-1E40-E7C6EF707798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87594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092E4EF-DAB6-E3B9-3D94-6A3CC34AE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E605593-85B0-4AA4-BE22-3E68BA5B581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0AA3168-1AAA-CF09-5D06-34001BC11DCC}"/>
              </a:ext>
            </a:extLst>
          </p:cNvPr>
          <p:cNvSpPr txBox="1"/>
          <p:nvPr/>
        </p:nvSpPr>
        <p:spPr>
          <a:xfrm>
            <a:off x="96253" y="88826"/>
            <a:ext cx="8614609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Frota Pública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Utilizada por órgãos governamentais para atividades administrativas, operacionais e de serviço à população. 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Tais como</a:t>
            </a:r>
            <a:r>
              <a:rPr lang="pt-BR" sz="2400" dirty="0"/>
              <a:t>: ambulâncias, vans, veículos, caminhonetes, viaturas da guarda municipal, ônibus escolares, caminhões de transporte de cargas, de coleta (lixo orgânico e seletivo), máquinas agrícolas, máquinas pesadas, etc.</a:t>
            </a:r>
          </a:p>
          <a:p>
            <a:endParaRPr lang="pt-BR" sz="2400" dirty="0"/>
          </a:p>
          <a:p>
            <a:pPr algn="just"/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3F3DF0A-A570-10B8-F88A-A7D2F6330942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75540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394636" y="1867302"/>
            <a:ext cx="6901314" cy="1213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PATRIMÔNIO E FROTAS PÚBLICAS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USO DA INTELIGÊNCIA ARTIFICIAL</a:t>
            </a:r>
            <a:endParaRPr sz="1800" b="1" dirty="0">
              <a:solidFill>
                <a:schemeClr val="bg1">
                  <a:lumMod val="95000"/>
                </a:schemeClr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99171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FC75A3E-4ECC-A3EA-1D25-57A6BE71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19AD3F6-6431-8692-3AAC-150BF5E8C8A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D0C22F3-B751-5083-EA80-318CDD2B32CC}"/>
              </a:ext>
            </a:extLst>
          </p:cNvPr>
          <p:cNvSpPr txBox="1"/>
          <p:nvPr/>
        </p:nvSpPr>
        <p:spPr>
          <a:xfrm>
            <a:off x="96253" y="88826"/>
            <a:ext cx="8614609" cy="4031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Como fica esse cenário com a chegada da Inteligência Artificial?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Pode ser aplicada em diversas frentes da gestão patrimonial e de frotas:</a:t>
            </a:r>
          </a:p>
          <a:p>
            <a:pPr algn="just">
              <a:lnSpc>
                <a:spcPct val="150000"/>
              </a:lnSpc>
            </a:pPr>
            <a:r>
              <a:rPr lang="pt-BR" sz="2400" b="1" u="sng" dirty="0"/>
              <a:t>Inventário Automatizado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Uso de visão computacional para reconhecimento de bens por imagens.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Sensores e etiquetas RFID integrados a sistemas inteligentes para rastrear localização e status dos ativos.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000" b="0" i="0" dirty="0">
                <a:solidFill>
                  <a:srgbClr val="FF0000"/>
                </a:solidFill>
                <a:effectLst/>
                <a:latin typeface="+mn-lt"/>
              </a:rPr>
              <a:t>RFID </a:t>
            </a:r>
            <a:r>
              <a:rPr lang="pt-BR" sz="1000" b="0" i="0" dirty="0">
                <a:solidFill>
                  <a:srgbClr val="FF0000"/>
                </a:solidFill>
                <a:effectLst/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</a:t>
            </a:r>
            <a:r>
              <a:rPr lang="pt-BR" sz="1000" b="0" i="0" dirty="0"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lang="pt-BR" sz="1000" b="0" i="0" dirty="0">
                <a:solidFill>
                  <a:srgbClr val="FF0000"/>
                </a:solidFill>
                <a:effectLst/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Radio Frequency IDentification</a:t>
            </a:r>
            <a:r>
              <a:rPr lang="pt-BR" sz="1000" b="0" i="0" dirty="0">
                <a:solidFill>
                  <a:srgbClr val="FF0000"/>
                </a:solidFill>
                <a:effectLst/>
                <a:latin typeface="+mn-lt"/>
              </a:rPr>
              <a:t>) - </a:t>
            </a:r>
            <a:r>
              <a:rPr lang="pt-BR" sz="1000" dirty="0">
                <a:solidFill>
                  <a:srgbClr val="FF0000"/>
                </a:solidFill>
                <a:latin typeface="+mn-lt"/>
              </a:rPr>
              <a:t>Identificação por Radiofrequência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3C5BAC6A-7D3A-47BD-ED18-7E6AE42FCA33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37050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0F38EAB-CA20-C0F6-3B0E-876212E2F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E06C4F6-2630-8CBD-1260-F69133761A9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254099D-67A7-3C38-E40D-AA5F79C1B228}"/>
              </a:ext>
            </a:extLst>
          </p:cNvPr>
          <p:cNvSpPr txBox="1"/>
          <p:nvPr/>
        </p:nvSpPr>
        <p:spPr>
          <a:xfrm>
            <a:off x="96253" y="88826"/>
            <a:ext cx="8614609" cy="3329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Como fica esse cenário com a chegada da Inteligência Artificial?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Pode ser aplicada em diversas frentes da gestão patrimonial e de frotas:</a:t>
            </a:r>
          </a:p>
          <a:p>
            <a:pPr algn="just">
              <a:lnSpc>
                <a:spcPct val="150000"/>
              </a:lnSpc>
            </a:pPr>
            <a:r>
              <a:rPr lang="pt-BR" sz="2400" b="1" u="sng" dirty="0"/>
              <a:t>Inventário Automatizado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Drones com IA para inspeção de grandes áreas e imóveis públicos.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5C0C2CE-FC14-596F-9354-DA3D65A11A45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1059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F4D4738-B0FB-9D63-EFB5-02D51E08E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1A2939C-1FD3-6D40-D96D-F98B36A4E50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8576ACA-6A75-A010-D3C3-A43C66D15A6F}"/>
              </a:ext>
            </a:extLst>
          </p:cNvPr>
          <p:cNvSpPr txBox="1"/>
          <p:nvPr/>
        </p:nvSpPr>
        <p:spPr>
          <a:xfrm>
            <a:off x="96253" y="88826"/>
            <a:ext cx="8614609" cy="388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Como fica esse cenário com a chegada da Inteligência Artificial?</a:t>
            </a:r>
          </a:p>
          <a:p>
            <a:pPr algn="just">
              <a:lnSpc>
                <a:spcPct val="150000"/>
              </a:lnSpc>
            </a:pPr>
            <a:r>
              <a:rPr lang="pt-BR" sz="2200" dirty="0"/>
              <a:t>Vamos usá-la  em várias frentes da gestão patrimonial e de frotas:</a:t>
            </a:r>
          </a:p>
          <a:p>
            <a:pPr algn="just">
              <a:lnSpc>
                <a:spcPct val="150000"/>
              </a:lnSpc>
            </a:pPr>
            <a:r>
              <a:rPr lang="pt-BR" sz="2400" b="1" u="sng" dirty="0"/>
              <a:t>Manutenção Preditiva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Algoritmos que analisam dados de uso e desgaste para prever falhas antes que ocorram.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Redução de custos com manutenção corretiva e aumento da vida útil dos bens.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2C74AA9D-71BA-BFA2-1A79-DB37F19D5BB0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48546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AFF800D-62F9-D8BB-B9C0-83D6E9E3B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BE41BF2-B742-CEE9-7720-74A410B1992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5010BA0-7A0B-BED9-67A5-C52C1B7A5A68}"/>
              </a:ext>
            </a:extLst>
          </p:cNvPr>
          <p:cNvSpPr txBox="1"/>
          <p:nvPr/>
        </p:nvSpPr>
        <p:spPr>
          <a:xfrm>
            <a:off x="96253" y="88826"/>
            <a:ext cx="8614609" cy="388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Como fica esse cenário com a chegada da Inteligência Artificial?</a:t>
            </a:r>
          </a:p>
          <a:p>
            <a:pPr algn="just">
              <a:lnSpc>
                <a:spcPct val="150000"/>
              </a:lnSpc>
            </a:pPr>
            <a:r>
              <a:rPr lang="pt-BR" sz="2200" dirty="0"/>
              <a:t>Vamos usá-la  em várias frentes da gestão patrimonial e de frotas:</a:t>
            </a:r>
          </a:p>
          <a:p>
            <a:pPr algn="just">
              <a:lnSpc>
                <a:spcPct val="150000"/>
              </a:lnSpc>
            </a:pPr>
            <a:r>
              <a:rPr lang="pt-BR" sz="2400" b="1" u="sng" dirty="0"/>
              <a:t>Otimização de Rotas e Uso de Veículos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Define rotas mais eficientes, reduzindo consumo de combustível e tempo de deslocamento.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Análise de dados para redistribuição inteligente de veículos entre secretarias e departamentos.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C051D76-066B-45A9-62CA-A56BB906E407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98027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294FDE5-2BC5-4D70-011E-73F5829C6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3C8304C-7F8C-5F22-3C73-3F54F6FE8EE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853957-0F02-BD47-D6DA-633C5A1C1E61}"/>
              </a:ext>
            </a:extLst>
          </p:cNvPr>
          <p:cNvSpPr txBox="1"/>
          <p:nvPr/>
        </p:nvSpPr>
        <p:spPr>
          <a:xfrm>
            <a:off x="96253" y="88826"/>
            <a:ext cx="8614609" cy="388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Como fica esse cenário com a chegada da Inteligência Artificial?</a:t>
            </a:r>
          </a:p>
          <a:p>
            <a:pPr algn="just">
              <a:lnSpc>
                <a:spcPct val="150000"/>
              </a:lnSpc>
            </a:pPr>
            <a:r>
              <a:rPr lang="pt-BR" sz="2200" dirty="0"/>
              <a:t>Vamos usá-la  em várias frentes da gestão patrimonial e de frotas: </a:t>
            </a:r>
          </a:p>
          <a:p>
            <a:pPr algn="just">
              <a:lnSpc>
                <a:spcPct val="150000"/>
              </a:lnSpc>
            </a:pPr>
            <a:r>
              <a:rPr lang="pt-BR" sz="2400" b="1" u="sng" dirty="0"/>
              <a:t>Detecção de Irregularidades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Sistemas que cruzam dados de uso, localização e manutenção para identificar desvios, mau uso ou possíveis fraudes.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Auditoria automatizada com alertas em tempo real.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D7D9996-B233-773E-6D01-B9C167B582E5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37254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5B7D0A6-C122-E938-FB84-3974518D6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9965D79-200D-6101-37D5-FF4B2F0AF9D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D4FDD30-7669-8942-34B9-43E708B391C9}"/>
              </a:ext>
            </a:extLst>
          </p:cNvPr>
          <p:cNvSpPr txBox="1"/>
          <p:nvPr/>
        </p:nvSpPr>
        <p:spPr>
          <a:xfrm>
            <a:off x="96253" y="88826"/>
            <a:ext cx="8614609" cy="388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Como fica esse cenário com a chegada da Inteligência Artificial?</a:t>
            </a:r>
          </a:p>
          <a:p>
            <a:pPr algn="just">
              <a:lnSpc>
                <a:spcPct val="150000"/>
              </a:lnSpc>
            </a:pPr>
            <a:r>
              <a:rPr lang="pt-BR" sz="2200" dirty="0"/>
              <a:t>Vamos usá-la  em várias frentes da gestão patrimonial e de frotas:</a:t>
            </a:r>
          </a:p>
          <a:p>
            <a:pPr algn="just">
              <a:lnSpc>
                <a:spcPct val="150000"/>
              </a:lnSpc>
            </a:pPr>
            <a:r>
              <a:rPr lang="pt-BR" sz="2400" b="1" u="sng" dirty="0"/>
              <a:t>Planejamento Estratégico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Modelos preditivos que ajudam gestores a decidir quando renovar frotas, vender ativos ou investir em novos bens.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Simulações de cenários para tomada de decisão baseada em dados.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EC33A66-067F-4F93-B030-501D4464CAE1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11054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4651EBA-3C69-7DDC-1E3A-567AA8A5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449C11C-283E-972B-B741-6EBA870181D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7FED044-AEA2-9558-1CDE-DAADB2328908}"/>
              </a:ext>
            </a:extLst>
          </p:cNvPr>
          <p:cNvSpPr txBox="1"/>
          <p:nvPr/>
        </p:nvSpPr>
        <p:spPr>
          <a:xfrm>
            <a:off x="96253" y="88826"/>
            <a:ext cx="861460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highlight>
                  <a:srgbClr val="FFFF00"/>
                </a:highlight>
              </a:rPr>
              <a:t>Benefícios da IA na Gestão Pública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Transparência</a:t>
            </a:r>
            <a:r>
              <a:rPr lang="pt-BR" sz="2400" dirty="0"/>
              <a:t>: Dados acessíveis e rastreáveis para órgãos de controle e sociedade.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Eficiência</a:t>
            </a:r>
            <a:r>
              <a:rPr lang="pt-BR" sz="2400" dirty="0"/>
              <a:t>: Redução de tempo e recursos em tarefas operacionais.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Economia</a:t>
            </a:r>
            <a:r>
              <a:rPr lang="pt-BR" sz="2400" dirty="0"/>
              <a:t>: Menos desperdício, melhor uso dos recursos e redução de custos.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77A7EC1D-334F-2E1F-47EA-3C6E002E6F33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460794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F9CFAB3-E5FF-FA75-E006-F15266C73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C391155-77FF-B631-11A6-AE949592ACA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0C21BF3-EB40-E575-2DC3-3ECC5D2FA97F}"/>
              </a:ext>
            </a:extLst>
          </p:cNvPr>
          <p:cNvSpPr txBox="1"/>
          <p:nvPr/>
        </p:nvSpPr>
        <p:spPr>
          <a:xfrm>
            <a:off x="96253" y="88826"/>
            <a:ext cx="8614609" cy="276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highlight>
                  <a:srgbClr val="FFFF00"/>
                </a:highlight>
              </a:rPr>
              <a:t>Benefícios da IA na Gestão Pública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Sustentabilidade</a:t>
            </a:r>
            <a:r>
              <a:rPr lang="pt-BR" sz="2400" dirty="0"/>
              <a:t>: Menor emissão de poluentes com rotas otimizadas e manutenção adequada.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Segurança</a:t>
            </a:r>
            <a:r>
              <a:rPr lang="pt-BR" sz="2400" dirty="0"/>
              <a:t>: Monitoramento constante e prevenção de acidentes ou falhas.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A932AF9-78C1-1175-52E8-CFF80894563C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40351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2A57F9D-3927-2F1B-5823-95F24EBB1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8E69598-B8E5-0ABC-C789-62928C767B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6B5ADEA-C598-148D-EB9A-4A6BB209AD6C}"/>
              </a:ext>
            </a:extLst>
          </p:cNvPr>
          <p:cNvSpPr txBox="1"/>
          <p:nvPr/>
        </p:nvSpPr>
        <p:spPr>
          <a:xfrm>
            <a:off x="96253" y="88826"/>
            <a:ext cx="8614609" cy="3529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Desafios e Visão Futura</a:t>
            </a:r>
          </a:p>
          <a:p>
            <a:pPr>
              <a:lnSpc>
                <a:spcPct val="150000"/>
              </a:lnSpc>
            </a:pPr>
            <a:r>
              <a:rPr lang="pt-BR" sz="2400" dirty="0"/>
              <a:t>Mesmo trazendo benefícios, a implementação da IA </a:t>
            </a:r>
            <a:r>
              <a:rPr lang="pt-BR" sz="2400" b="1" u="sng" dirty="0"/>
              <a:t>exige</a:t>
            </a:r>
            <a:r>
              <a:rPr lang="pt-BR" sz="2400" dirty="0"/>
              <a:t>:</a:t>
            </a:r>
          </a:p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Infraestrutura tecnológica adequada.</a:t>
            </a:r>
          </a:p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Capacitação de servidores públicos.</a:t>
            </a:r>
          </a:p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Garantia de proteção de dados e privacidade.</a:t>
            </a:r>
          </a:p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dirty="0"/>
              <a:t>Integração com sistemas legados.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B3E5A50-DABC-992F-F47A-71B548A90F5F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4834841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37842DC-0BA4-1316-2ED8-CCDECC16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1ABCA70-3B9A-7A67-7B4C-EC6B3417B59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B9242C8-452E-246A-64A8-67963E535D26}"/>
              </a:ext>
            </a:extLst>
          </p:cNvPr>
          <p:cNvSpPr txBox="1"/>
          <p:nvPr/>
        </p:nvSpPr>
        <p:spPr>
          <a:xfrm>
            <a:off x="96253" y="88826"/>
            <a:ext cx="8614609" cy="3985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Exemplos de Aplicações Reais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b="1" dirty="0"/>
              <a:t>Prefeituras inteligentes</a:t>
            </a:r>
            <a:r>
              <a:rPr lang="pt-BR" sz="2400" dirty="0"/>
              <a:t> que usam IA para monitorar frotas de coleta de lixo em tempo real (Ex. Guarapuava - </a:t>
            </a:r>
            <a:r>
              <a:rPr lang="pt-BR" sz="2400" dirty="0">
                <a:solidFill>
                  <a:srgbClr val="0070C0"/>
                </a:solidFill>
              </a:rPr>
              <a:t>Mapzer</a:t>
            </a:r>
            <a:r>
              <a:rPr lang="pt-BR" sz="2400" dirty="0"/>
              <a:t>). Semáforo inteligente (conforme fluxo de veículos); 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b="1" dirty="0"/>
              <a:t>Paraná aprovou a Lei Estadual nº 22343/2025 </a:t>
            </a:r>
            <a:r>
              <a:rPr lang="pt-BR" sz="2400" dirty="0"/>
              <a:t>que disciplina o uso da IA</a:t>
            </a:r>
            <a:r>
              <a:rPr lang="pt-BR" sz="2400" b="1" dirty="0"/>
              <a:t>;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200" b="1" dirty="0">
                <a:solidFill>
                  <a:srgbClr val="FF0000"/>
                </a:solidFill>
              </a:rPr>
              <a:t>Mapzer – empresa de inteligência para análise de estradas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B498C9C-860C-D029-0BFD-D1B92B744F7D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6238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385010" y="2119316"/>
            <a:ext cx="6853187" cy="56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 b="1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500" b="1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2743200" y="2739506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10/12/2025  Das 09h às 12h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FA268DE-BEF6-1096-0349-0EE215AAF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4722189-13E2-519C-4739-CD6CF7891D0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D5CE983-3D45-BA86-E4C5-C841B37F923B}"/>
              </a:ext>
            </a:extLst>
          </p:cNvPr>
          <p:cNvSpPr txBox="1"/>
          <p:nvPr/>
        </p:nvSpPr>
        <p:spPr>
          <a:xfrm>
            <a:off x="96253" y="88826"/>
            <a:ext cx="8614609" cy="318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Exemplos de Aplicações Reais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pt-BR" sz="2400" b="1" dirty="0"/>
              <a:t>Órgãos federais que usam IA para prever necessidade de manutenção em rodovias (DNIT-ICM </a:t>
            </a:r>
            <a:r>
              <a:rPr lang="pt-BR" sz="2400" dirty="0">
                <a:highlight>
                  <a:srgbClr val="00FFFF"/>
                </a:highlight>
              </a:rPr>
              <a:t>Indice de condição de manutenção</a:t>
            </a:r>
            <a:r>
              <a:rPr lang="pt-BR" sz="2400" b="1" dirty="0"/>
              <a:t>)</a:t>
            </a:r>
            <a:r>
              <a:rPr lang="pt-BR" sz="2400" dirty="0"/>
              <a:t> aumentando agilidade na tomada de decisão manutenção mais ágil.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2000" dirty="0">
                <a:solidFill>
                  <a:srgbClr val="FF0000"/>
                </a:solidFill>
                <a:latin typeface="+mn-lt"/>
              </a:rPr>
              <a:t>DNIT - </a:t>
            </a:r>
            <a:r>
              <a:rPr lang="pt-BR" sz="2000" b="0" i="0" u="none" strike="noStrike" dirty="0">
                <a:solidFill>
                  <a:srgbClr val="FF0000"/>
                </a:solidFill>
                <a:effectLst/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Departamento Nacional de Infraestrutura de Transportes</a:t>
            </a:r>
            <a:endParaRPr lang="pt-BR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868C7CE-D6FF-940F-F33D-712AD4F77C5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4183984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BEED4C3-3C43-EE8E-BAB6-A171D3601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5AB08CE-1807-7341-1A22-E5F74560CC5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A943DFC-6D74-C756-717F-D33D04E805DD}"/>
              </a:ext>
            </a:extLst>
          </p:cNvPr>
          <p:cNvSpPr txBox="1"/>
          <p:nvPr/>
        </p:nvSpPr>
        <p:spPr>
          <a:xfrm>
            <a:off x="96253" y="88826"/>
            <a:ext cx="8614609" cy="321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Exemplos de Aplicações Reais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Radar "free flow" </a:t>
            </a:r>
            <a:r>
              <a:rPr lang="pt-BR" sz="2400" dirty="0"/>
              <a:t>funciona como um sistema de cobrança de pedágio </a:t>
            </a:r>
            <a:r>
              <a:rPr lang="pt-BR" sz="2400" b="1" dirty="0"/>
              <a:t>sem cancelas</a:t>
            </a:r>
            <a:r>
              <a:rPr lang="pt-BR" sz="2400" dirty="0"/>
              <a:t>, </a:t>
            </a:r>
            <a:r>
              <a:rPr lang="pt-BR" sz="2400" b="1" dirty="0"/>
              <a:t>utilizando pórticos com câmeras e sensores </a:t>
            </a:r>
            <a:r>
              <a:rPr lang="pt-BR" sz="2400" dirty="0"/>
              <a:t>para identificar veículos que passam pela rodovia.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BR 101/RJ</a:t>
            </a:r>
          </a:p>
          <a:p>
            <a:pPr algn="just"/>
            <a:r>
              <a:rPr lang="pt-BR" sz="900" dirty="0">
                <a:solidFill>
                  <a:srgbClr val="FF0000"/>
                </a:solidFill>
              </a:rPr>
              <a:t>https://www.gov.br/antt/pt-br/acesso-a-informacao/acoes-e-programas/ambiente-regulatorio-experimental-sandbox-regulatorio/pedagio-eletronico-free-flow</a:t>
            </a:r>
          </a:p>
          <a:p>
            <a:pPr algn="just"/>
            <a:endParaRPr lang="pt-BR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13D3785-F70C-8A03-8082-53FE1EE30EB1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2973815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D38817D-C936-5426-DAC5-BFC4EBD88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22805C8-64CC-2CAC-9C15-F2C97E9E336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1D0FDAB-9E93-0729-111C-1E9C7EC51FF9}"/>
              </a:ext>
            </a:extLst>
          </p:cNvPr>
          <p:cNvSpPr txBox="1"/>
          <p:nvPr/>
        </p:nvSpPr>
        <p:spPr>
          <a:xfrm>
            <a:off x="96253" y="88826"/>
            <a:ext cx="8614609" cy="4185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000" b="1" dirty="0">
                <a:highlight>
                  <a:srgbClr val="FFFF00"/>
                </a:highlight>
              </a:rPr>
              <a:t>1 -  Avaliação de Equipamentos, Conectividade e Sistemas Existentes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Antes de implementar IA, </a:t>
            </a:r>
            <a:r>
              <a:rPr lang="pt-BR" sz="2400" dirty="0">
                <a:solidFill>
                  <a:srgbClr val="FF0000"/>
                </a:solidFill>
              </a:rPr>
              <a:t>é necessário mapear qual é o contexto tecnológico atual</a:t>
            </a:r>
            <a:r>
              <a:rPr lang="pt-BR" sz="2400" dirty="0"/>
              <a:t>: </a:t>
            </a:r>
          </a:p>
          <a:p>
            <a:pPr algn="just"/>
            <a:r>
              <a:rPr lang="pt-BR" sz="2400" dirty="0"/>
              <a:t>Computadores</a:t>
            </a:r>
          </a:p>
          <a:p>
            <a:pPr algn="just"/>
            <a:r>
              <a:rPr lang="pt-BR" sz="2400" dirty="0"/>
              <a:t>Servidores</a:t>
            </a:r>
          </a:p>
          <a:p>
            <a:pPr algn="just"/>
            <a:r>
              <a:rPr lang="pt-BR" sz="2400" dirty="0"/>
              <a:t>rede de internet</a:t>
            </a:r>
          </a:p>
          <a:p>
            <a:pPr algn="just"/>
            <a:r>
              <a:rPr lang="pt-BR" sz="2400" dirty="0"/>
              <a:t>Softwares</a:t>
            </a:r>
          </a:p>
          <a:p>
            <a:pPr algn="just"/>
            <a:r>
              <a:rPr lang="pt-BR" sz="2400" dirty="0"/>
              <a:t>sistemas operacionais. </a:t>
            </a:r>
          </a:p>
          <a:p>
            <a:pPr algn="just"/>
            <a:r>
              <a:rPr lang="pt-BR" sz="2400" dirty="0"/>
              <a:t>É uma etapa que </a:t>
            </a:r>
            <a:r>
              <a:rPr lang="pt-BR" sz="2400" b="1" u="sng" dirty="0"/>
              <a:t>revela gargalos</a:t>
            </a:r>
            <a:r>
              <a:rPr lang="pt-BR" sz="2400" b="1" dirty="0"/>
              <a:t> </a:t>
            </a:r>
            <a:r>
              <a:rPr lang="pt-BR" sz="2400" dirty="0"/>
              <a:t>e </a:t>
            </a:r>
            <a:r>
              <a:rPr lang="pt-BR" sz="2400" b="1" u="sng" dirty="0"/>
              <a:t>oportunidades</a:t>
            </a:r>
            <a:r>
              <a:rPr lang="pt-BR" sz="2400" dirty="0"/>
              <a:t> de </a:t>
            </a:r>
            <a:r>
              <a:rPr lang="pt-BR" sz="2400" i="1" dirty="0">
                <a:solidFill>
                  <a:srgbClr val="FF0000"/>
                </a:solidFill>
              </a:rPr>
              <a:t>modernização</a:t>
            </a:r>
            <a:r>
              <a:rPr lang="pt-BR" sz="2400" dirty="0"/>
              <a:t>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5853DB1-D711-7783-220B-C34F22EE53C2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4738143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200E009-74D4-C4C8-0A9D-45391FDF9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3BC9C9C-F05B-C2A6-55CD-4112D35ADD0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64A26D76-C8D0-0D84-3CD6-164D815A3A00}"/>
              </a:ext>
            </a:extLst>
          </p:cNvPr>
          <p:cNvSpPr txBox="1"/>
          <p:nvPr/>
        </p:nvSpPr>
        <p:spPr>
          <a:xfrm>
            <a:off x="96253" y="88826"/>
            <a:ext cx="8614609" cy="2708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000" b="1" dirty="0">
                <a:highlight>
                  <a:srgbClr val="FFFF00"/>
                </a:highlight>
              </a:rPr>
              <a:t>1 -  Avaliação de Equipamentos, Conectividade e Sistemas Existentes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Ex</a:t>
            </a:r>
            <a:r>
              <a:rPr lang="pt-BR" sz="2400" dirty="0"/>
              <a:t>: Um projeto do Ministério da Gestão e CPQD, investiu R$ 390 milhões para integrar dados públicos e criar plataformas de IA generativa, exigindo diagnóstico completo da infraestrutura nacional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441B4E31-58DA-8300-CCF9-88DA0AEA0DA0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153175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E14385F-E218-2568-B331-512B66126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6DAA9B1-583D-ABAD-467B-475F88773C6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69E1E924-409E-2AFA-2513-A80CAC4DA1DC}"/>
              </a:ext>
            </a:extLst>
          </p:cNvPr>
          <p:cNvSpPr txBox="1"/>
          <p:nvPr/>
        </p:nvSpPr>
        <p:spPr>
          <a:xfrm>
            <a:off x="96253" y="88826"/>
            <a:ext cx="8614609" cy="4385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2 - Necessidades Técnicas para Implantação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 IA demanda requisitos específicos: servidores/máquinas com alto poder de processamento, redes seguras, armazenamento em nuvem, APIs abertas e interoperabilidade entre sistemas.</a:t>
            </a:r>
          </a:p>
          <a:p>
            <a:pPr algn="just">
              <a:lnSpc>
                <a:spcPct val="150000"/>
              </a:lnSpc>
            </a:pPr>
            <a:r>
              <a:rPr lang="pt-BR" sz="1800" b="1" dirty="0"/>
              <a:t>Ex</a:t>
            </a:r>
            <a:r>
              <a:rPr lang="pt-BR" sz="1800" dirty="0"/>
              <a:t>: Uma startup desenvolveu uma plataforma de gestão de frotas com IA que exige sensores, conectividade 4G/5G </a:t>
            </a:r>
            <a:r>
              <a:rPr lang="pt-BR" sz="1800" b="1" u="sng" dirty="0"/>
              <a:t>e integração</a:t>
            </a:r>
            <a:r>
              <a:rPr lang="pt-BR" sz="1800" dirty="0"/>
              <a:t> com </a:t>
            </a:r>
            <a:r>
              <a:rPr lang="pt-BR" sz="1800" b="1" u="sng" dirty="0"/>
              <a:t>distribuidores de peças</a:t>
            </a:r>
            <a:r>
              <a:rPr lang="pt-BR" sz="1800" dirty="0"/>
              <a:t> via API.</a:t>
            </a:r>
          </a:p>
          <a:p>
            <a:pPr algn="just">
              <a:lnSpc>
                <a:spcPct val="150000"/>
              </a:lnSpc>
            </a:pPr>
            <a:r>
              <a:rPr lang="pt-BR" sz="1600" b="0" i="0" dirty="0">
                <a:solidFill>
                  <a:srgbClr val="FF0000"/>
                </a:solidFill>
                <a:effectLst/>
                <a:latin typeface="+mn-lt"/>
              </a:rPr>
              <a:t>API é a sigla para </a:t>
            </a:r>
            <a:r>
              <a:rPr lang="pt-BR" sz="1600" b="0" i="0" dirty="0">
                <a:solidFill>
                  <a:srgbClr val="FF0000"/>
                </a:solidFill>
                <a:effectLst/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 Programming Interface</a:t>
            </a:r>
            <a:endParaRPr lang="pt-BR" sz="1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020A7B6C-6BF2-186C-E5AD-64139A235C8E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3887960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ED20435-32CB-627D-13B6-50B600D16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66E4DB9-C6EC-6189-FC44-36302C4921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1ADAC01D-06AE-B7F3-26A1-F79D797A7465}"/>
              </a:ext>
            </a:extLst>
          </p:cNvPr>
          <p:cNvSpPr txBox="1"/>
          <p:nvPr/>
        </p:nvSpPr>
        <p:spPr>
          <a:xfrm>
            <a:off x="96253" y="88826"/>
            <a:ext cx="8614609" cy="466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highlight>
                  <a:srgbClr val="FFFF00"/>
                </a:highlight>
              </a:rPr>
              <a:t>3 - Mapeamento da Rede de Dados Municipal e Servidores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Identificar </a:t>
            </a:r>
            <a:r>
              <a:rPr lang="pt-BR" sz="2400" dirty="0">
                <a:solidFill>
                  <a:srgbClr val="FF0000"/>
                </a:solidFill>
              </a:rPr>
              <a:t>onde estão os dados</a:t>
            </a:r>
            <a:r>
              <a:rPr lang="pt-BR" sz="2400" dirty="0"/>
              <a:t>, </a:t>
            </a:r>
            <a:r>
              <a:rPr lang="pt-BR" sz="2400" dirty="0">
                <a:solidFill>
                  <a:srgbClr val="FF0000"/>
                </a:solidFill>
              </a:rPr>
              <a:t>como são armazenados e quem os administra</a:t>
            </a:r>
            <a:r>
              <a:rPr lang="pt-BR" sz="24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O mapeamento inclui servidores/máquinas locais, bases em nuvem e sistemas legados.</a:t>
            </a:r>
          </a:p>
          <a:p>
            <a:pPr algn="just">
              <a:lnSpc>
                <a:spcPct val="150000"/>
              </a:lnSpc>
            </a:pPr>
            <a:r>
              <a:rPr lang="pt-BR" sz="2200" b="1" dirty="0"/>
              <a:t>Ex</a:t>
            </a:r>
            <a:r>
              <a:rPr lang="pt-BR" sz="2200" dirty="0"/>
              <a:t>: O Núcleo de IA do Governo Federal, dentro do </a:t>
            </a:r>
            <a:r>
              <a:rPr lang="pt-BR" sz="2200" u="sng" dirty="0"/>
              <a:t>Plano Brasileiro de Inteligência Artificial </a:t>
            </a:r>
            <a:r>
              <a:rPr lang="pt-BR" sz="2200" dirty="0"/>
              <a:t>(</a:t>
            </a:r>
            <a:r>
              <a:rPr lang="pt-BR" sz="2200" dirty="0">
                <a:highlight>
                  <a:srgbClr val="00FFFF"/>
                </a:highlight>
              </a:rPr>
              <a:t>PBIA</a:t>
            </a:r>
            <a:r>
              <a:rPr lang="pt-BR" sz="2200" dirty="0"/>
              <a:t>), promove a Infraestrutura Nacional de Dados para acelerar a transformação digital nos municípios.</a:t>
            </a:r>
          </a:p>
          <a:p>
            <a:endParaRPr lang="pt-BR" sz="2400" dirty="0"/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5202739-7B56-E391-3722-BB8684E7182D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166343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849EDAF-540E-0C93-4817-2B348D892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E2BE9D9-DCA8-1286-97EF-FED2093AB88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31F4CF8-7ADF-BFD5-B91F-D19DB6863301}"/>
              </a:ext>
            </a:extLst>
          </p:cNvPr>
          <p:cNvSpPr txBox="1"/>
          <p:nvPr/>
        </p:nvSpPr>
        <p:spPr>
          <a:xfrm>
            <a:off x="96253" y="88826"/>
            <a:ext cx="8614609" cy="381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b="1" dirty="0">
                <a:highlight>
                  <a:srgbClr val="FFFF00"/>
                </a:highlight>
              </a:rPr>
              <a:t>4 - Avaliação dos Dispositivos Embarcáveis (GPS, Sensores, Tablets)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Veículos públicos podem ser equipados com dispositivos que coletam dados em tempo real: localização, consumo, desgaste, temperatura, entre outros.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Ex</a:t>
            </a:r>
            <a:r>
              <a:rPr lang="pt-BR" sz="2400" dirty="0"/>
              <a:t>: IA para roteirização e manutenção preditiva de frotas com sensores embarcados que monitoram clima, trânsito e desgaste mecânico.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8200281-4FE1-07E3-97B3-F4E4CD1AD481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501903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1DE9FF8-DB4F-024F-9AC1-2B9B40665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B76B848-14A1-7786-BCB5-AA160CE4EE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001D79C-30E9-BC69-3F4A-C39840B5EFBE}"/>
              </a:ext>
            </a:extLst>
          </p:cNvPr>
          <p:cNvSpPr txBox="1"/>
          <p:nvPr/>
        </p:nvSpPr>
        <p:spPr>
          <a:xfrm>
            <a:off x="96253" y="88826"/>
            <a:ext cx="8614609" cy="4755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highlight>
                  <a:srgbClr val="FFFF00"/>
                </a:highlight>
              </a:rPr>
              <a:t>5 -  Diagnóstico dos Sistemas ERP ou SIG já Utilizados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Verificar se os sistemas de gestão (ERP – </a:t>
            </a:r>
            <a:r>
              <a:rPr lang="pt-BR" sz="2400" dirty="0">
                <a:highlight>
                  <a:srgbClr val="00FFFF"/>
                </a:highlight>
              </a:rPr>
              <a:t>Planejamento dos Recursos da Empresa</a:t>
            </a:r>
            <a:r>
              <a:rPr lang="pt-BR" sz="2400" dirty="0"/>
              <a:t>) ou georreferenciamento (SIG – </a:t>
            </a:r>
            <a:r>
              <a:rPr lang="pt-BR" sz="2400" dirty="0">
                <a:highlight>
                  <a:srgbClr val="00FFFF"/>
                </a:highlight>
              </a:rPr>
              <a:t>Gestão de Sistema de Informação</a:t>
            </a:r>
            <a:r>
              <a:rPr lang="pt-BR" sz="2400" dirty="0"/>
              <a:t>) atuais suportam integração com IA. Muitos municípios usam soluções fragmentadas ou desatualizadas.</a:t>
            </a:r>
          </a:p>
          <a:p>
            <a:pPr algn="just">
              <a:lnSpc>
                <a:spcPct val="150000"/>
              </a:lnSpc>
            </a:pPr>
            <a:r>
              <a:rPr lang="pt-BR" sz="1900" b="1" dirty="0"/>
              <a:t>Ex</a:t>
            </a:r>
            <a:r>
              <a:rPr lang="pt-BR" sz="1900" dirty="0"/>
              <a:t>: A Receita Federal integrou IA ao seu sistema de cruzamento de dados fiscais, aumentando em 21% a arrecadação com autuações automatizadas.</a:t>
            </a:r>
          </a:p>
          <a:p>
            <a:pPr algn="just">
              <a:lnSpc>
                <a:spcPct val="150000"/>
              </a:lnSpc>
            </a:pPr>
            <a:endParaRPr lang="pt-BR" sz="2400" dirty="0"/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9371EC62-E7AB-19B2-EBCB-ED445978C252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3863479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96C89FC-1BE5-EEDD-5E4B-22898481F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C61B344-DC99-EFF9-9966-B7CD9396E35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9084DD2-65F2-0223-A49D-4CC49FEBDE03}"/>
              </a:ext>
            </a:extLst>
          </p:cNvPr>
          <p:cNvSpPr txBox="1"/>
          <p:nvPr/>
        </p:nvSpPr>
        <p:spPr>
          <a:xfrm>
            <a:off x="96253" y="88826"/>
            <a:ext cx="8614609" cy="44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6 - Integração Possível com Portais de Transparência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 IA pode alimentar portais públicos com dados em tempo real sobre uso de patrimônio e frotas, promovendo controle social e combate à corrupção.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Ex</a:t>
            </a:r>
            <a:r>
              <a:rPr lang="pt-BR" sz="2400" dirty="0"/>
              <a:t>: O Ministério da Justiça, em parceria com a USP e a Unesco, desenvolve o </a:t>
            </a:r>
            <a:r>
              <a:rPr lang="pt-BR" sz="2400" i="1" dirty="0"/>
              <a:t>Guia do Usuário Brasileiro de IA</a:t>
            </a:r>
            <a:r>
              <a:rPr lang="pt-BR" sz="2400" dirty="0"/>
              <a:t>, com foco em transparência e ética na gestão pública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FF0000"/>
                </a:solidFill>
              </a:rPr>
              <a:t>Radar da frota – Prefeitura de Umuarama.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3B76D53-E0D6-39C1-9127-9E6FD5D53A78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3674336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D18F37C-BB00-C867-4342-2106B8490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58FABB5-058E-279F-F957-8B744504609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676D122-BD7C-CBF1-6889-7DA8EB0230AB}"/>
              </a:ext>
            </a:extLst>
          </p:cNvPr>
          <p:cNvSpPr txBox="1"/>
          <p:nvPr/>
        </p:nvSpPr>
        <p:spPr>
          <a:xfrm>
            <a:off x="96253" y="88826"/>
            <a:ext cx="8614609" cy="4178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100" b="1" dirty="0">
                <a:highlight>
                  <a:srgbClr val="FFFF00"/>
                </a:highlight>
              </a:rPr>
              <a:t>7 - Levantamento do Quadro Técnico e Capacitações Anteriores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Mapear o perfil dos servidores, suas competências digitais e formações anteriores é essencial para planejar capacitações em IA.</a:t>
            </a:r>
          </a:p>
          <a:p>
            <a:pPr algn="just">
              <a:lnSpc>
                <a:spcPct val="150000"/>
              </a:lnSpc>
            </a:pPr>
            <a:r>
              <a:rPr lang="pt-BR" sz="2200" b="1" dirty="0"/>
              <a:t>Ex</a:t>
            </a:r>
            <a:r>
              <a:rPr lang="pt-BR" sz="2200" dirty="0"/>
              <a:t>: O Governo Federal oferece cartilhas e guias para capacitar servidores no uso ético e estratégico da IA, como o </a:t>
            </a:r>
            <a:r>
              <a:rPr lang="pt-BR" sz="2200" b="1" dirty="0"/>
              <a:t>Framework(ferramentas)</a:t>
            </a:r>
            <a:r>
              <a:rPr lang="pt-BR" sz="2200" i="1" dirty="0"/>
              <a:t> de Avaliação de Impacto Ético.</a:t>
            </a:r>
          </a:p>
          <a:p>
            <a:pPr algn="just">
              <a:lnSpc>
                <a:spcPct val="150000"/>
              </a:lnSpc>
            </a:pPr>
            <a:r>
              <a:rPr lang="pt-BR" sz="1050" dirty="0">
                <a:hlinkClick r:id="rId4"/>
              </a:rPr>
              <a:t>https://www.gov.br/governodigital/pt-br/infraestrutura-nacional-de-dados/inteligencia-artificial-1/publicacoes/framework-para-a-autoavaliacao-de-impacto-etico-em-inteligencia-artificial-no-setor-publico-federal</a:t>
            </a:r>
            <a:endParaRPr lang="pt-BR" sz="2400" dirty="0"/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2A37997-2BF0-FE9B-8D59-EC1FB2B5B96E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88453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6" y="508001"/>
            <a:ext cx="6142182" cy="375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2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20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13F0A67-C893-F702-AA33-B92531531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22D0AD9-1137-B600-E742-E8B408BD77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72EADAC-1C04-DD43-2838-3F45E478F793}"/>
              </a:ext>
            </a:extLst>
          </p:cNvPr>
          <p:cNvSpPr txBox="1"/>
          <p:nvPr/>
        </p:nvSpPr>
        <p:spPr>
          <a:xfrm>
            <a:off x="96253" y="88826"/>
            <a:ext cx="8614609" cy="44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100" b="1" dirty="0">
                <a:highlight>
                  <a:srgbClr val="FFFF00"/>
                </a:highlight>
              </a:rPr>
              <a:t>8 - Análise da Infraestrutura para Suporte Técnico e Manutenção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 sustentabilidade da IA depende de suporte técnico contínuo: equipes de TI, contratos de manutenção, atualizações de software e segurança cibernética.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/>
              <a:t>Ex</a:t>
            </a:r>
            <a:r>
              <a:rPr lang="pt-BR" sz="2400" dirty="0"/>
              <a:t>: O CPQD, executor do projeto </a:t>
            </a:r>
            <a:r>
              <a:rPr lang="pt-BR" sz="2400" i="1" dirty="0"/>
              <a:t>Inspire</a:t>
            </a:r>
            <a:r>
              <a:rPr lang="pt-BR" sz="2400" dirty="0"/>
              <a:t>, está investindo em estruturas gráficas e capacitação de 200 profissionais para garantir suporte técnico de alto nível.</a:t>
            </a:r>
          </a:p>
          <a:p>
            <a:pPr algn="just">
              <a:lnSpc>
                <a:spcPct val="150000"/>
              </a:lnSpc>
            </a:pPr>
            <a:r>
              <a:rPr lang="pt-BR" sz="1000" b="0" i="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</a:rPr>
              <a:t>Centro de Pesquisa e Desenvolvimento em Telecomunicações (CPQD)</a:t>
            </a:r>
            <a:endParaRPr lang="pt-BR" sz="1000" dirty="0">
              <a:solidFill>
                <a:schemeClr val="tx1"/>
              </a:solidFill>
              <a:highlight>
                <a:srgbClr val="FFFF00"/>
              </a:highlight>
              <a:latin typeface="+mn-lt"/>
            </a:endParaRPr>
          </a:p>
          <a:p>
            <a:pPr algn="just"/>
            <a:endParaRPr lang="pt-BR" sz="2400" dirty="0"/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38F7E742-2899-F7D3-7ED3-8EC9DB2D7B47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777972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1C24A41-E942-9B77-920B-ACAFA76FF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52CB18B-DBD8-5223-F680-9FEB18A2F48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7CA7D13-DB46-1317-EEF2-5BA2C12D84E1}"/>
              </a:ext>
            </a:extLst>
          </p:cNvPr>
          <p:cNvSpPr txBox="1"/>
          <p:nvPr/>
        </p:nvSpPr>
        <p:spPr>
          <a:xfrm>
            <a:off x="96253" y="88826"/>
            <a:ext cx="8614609" cy="3831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100" b="1" dirty="0">
                <a:highlight>
                  <a:srgbClr val="FFFF00"/>
                </a:highlight>
              </a:rPr>
              <a:t>PLANOS</a:t>
            </a:r>
          </a:p>
          <a:p>
            <a:pPr algn="just"/>
            <a:r>
              <a:rPr lang="pt-BR" sz="2400" b="1" dirty="0"/>
              <a:t>Bluelink</a:t>
            </a:r>
            <a:r>
              <a:rPr lang="pt-BR" sz="2400" dirty="0"/>
              <a:t> é o sistema de conectividade da Hyundai que transforma o carro em um veículo inteligente.  Ele oferece: </a:t>
            </a:r>
            <a:r>
              <a:rPr lang="pt-BR" sz="2400" b="1" dirty="0"/>
              <a:t>controle remoto</a:t>
            </a:r>
            <a:r>
              <a:rPr lang="pt-BR" sz="2400" dirty="0"/>
              <a:t> (travar/destravar portas, ligar motor, localizar veículo).</a:t>
            </a:r>
          </a:p>
          <a:p>
            <a:pPr algn="just"/>
            <a:r>
              <a:rPr lang="pt-BR" sz="2400" b="1" dirty="0"/>
              <a:t>segurança e assistência 24h</a:t>
            </a:r>
            <a:r>
              <a:rPr lang="pt-BR" sz="2400" dirty="0"/>
              <a:t> (rastreamento em caso de roubo, suporte em acidentes).</a:t>
            </a:r>
          </a:p>
          <a:p>
            <a:pPr algn="just"/>
            <a:r>
              <a:rPr lang="pt-BR" sz="2400" b="1" dirty="0"/>
              <a:t>diagnóstico veicular</a:t>
            </a:r>
            <a:r>
              <a:rPr lang="pt-BR" sz="2400" dirty="0"/>
              <a:t> (alertas de manutenção e falhas) e </a:t>
            </a:r>
            <a:r>
              <a:rPr lang="pt-BR" sz="2400" b="1" dirty="0"/>
              <a:t>conectividade</a:t>
            </a:r>
            <a:r>
              <a:rPr lang="pt-BR" sz="2400" dirty="0"/>
              <a:t> (Wi-Fi a bordo e atualizações OTA). </a:t>
            </a:r>
          </a:p>
          <a:p>
            <a:pPr algn="just"/>
            <a:r>
              <a:rPr lang="pt-BR" sz="2400" dirty="0"/>
              <a:t>Acesso pelo </a:t>
            </a:r>
            <a:r>
              <a:rPr lang="pt-BR" sz="2400" b="1" dirty="0"/>
              <a:t>aplicativo Bluelink.</a:t>
            </a:r>
            <a:r>
              <a:rPr lang="pt-BR" sz="2400" dirty="0"/>
              <a:t> 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00683009-3273-1C3E-FA07-C98B2BB5B9E5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0008405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0044EE3-E712-FA65-B834-030D4E1F3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C8DD2C8-883A-C8BF-32EC-E288A4FF159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6BCE2ED-2A32-C657-BD55-001854ADCC5D}"/>
              </a:ext>
            </a:extLst>
          </p:cNvPr>
          <p:cNvSpPr txBox="1"/>
          <p:nvPr/>
        </p:nvSpPr>
        <p:spPr>
          <a:xfrm>
            <a:off x="96253" y="88826"/>
            <a:ext cx="8614609" cy="34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100" b="1" dirty="0">
                <a:highlight>
                  <a:srgbClr val="FFFF00"/>
                </a:highlight>
              </a:rPr>
              <a:t>PLANOS</a:t>
            </a:r>
          </a:p>
          <a:p>
            <a:pPr algn="just"/>
            <a:r>
              <a:rPr lang="pt-BR" sz="2400" b="1" dirty="0"/>
              <a:t>OnStar</a:t>
            </a:r>
            <a:r>
              <a:rPr lang="pt-BR" sz="2400" dirty="0"/>
              <a:t> é o sistema de conectividade e assistência da Chevrolet que oferece serviços 24 horas como rastreamento de veículos, comandos remotos (como destravar portas e ligar o motor), auxílio em acidentes, diagnóstico veicular, concierge e Wi-Fi a bordo. Disponível por meio de planos gratuitos (temporários em carros novos) e pagos, o serviço também pode ser acessado via aplicativo móvel, sendo um diferencial em segurança e praticidade para o motorista.</a:t>
            </a:r>
            <a:endParaRPr lang="pt-BR" sz="2400" b="1" dirty="0">
              <a:highlight>
                <a:srgbClr val="FFFF00"/>
              </a:highlight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CF0AE9C5-D731-543B-B715-8119895B4D38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818582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chemeClr val="bg1"/>
                </a:solidFill>
                <a:highlight>
                  <a:srgbClr val="FF6600"/>
                </a:highlight>
              </a:rPr>
              <a:t>Seja a diferença que transforma a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Venha!!!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t-BR" sz="2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Avaliação de equipamentos, </a:t>
            </a:r>
            <a:r>
              <a:rPr lang="pt-BR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conectividade, sistemas existentes </a:t>
            </a:r>
            <a:endParaRPr lang="pt-BR" sz="22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563" indent="-182563">
              <a:lnSpc>
                <a:spcPct val="150000"/>
              </a:lnSpc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Necessidades técnicas para implantação </a:t>
            </a:r>
          </a:p>
          <a:p>
            <a:pPr marL="182563" indent="-182563">
              <a:lnSpc>
                <a:spcPct val="150000"/>
              </a:lnSpc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Mapeamento da rede de dados municipal e servidores </a:t>
            </a:r>
          </a:p>
          <a:p>
            <a:pPr marL="182563" indent="-182563">
              <a:lnSpc>
                <a:spcPct val="150000"/>
              </a:lnSpc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t-BR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Avaliação dos dispositivos embarcáveis (GPS, sensores, tablets) </a:t>
            </a:r>
            <a:endParaRPr lang="pt-BR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559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F3D3C99-29C2-8C62-2584-FEB86A2DB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10D22E2-9B75-51E0-8CB6-B0E9E037A4D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93821C9-1506-0B59-D89A-D0775099E254}"/>
              </a:ext>
            </a:extLst>
          </p:cNvPr>
          <p:cNvSpPr txBox="1"/>
          <p:nvPr/>
        </p:nvSpPr>
        <p:spPr>
          <a:xfrm>
            <a:off x="96253" y="88826"/>
            <a:ext cx="8614609" cy="2523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Diagnóstico dos sistemas ERP ou SIG já utilizados </a:t>
            </a:r>
            <a:b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6. Integração possível com portais de transparências  </a:t>
            </a:r>
            <a:b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7. Levantamento do quadro técnico e capacitações anteriores </a:t>
            </a:r>
            <a:b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8.</a:t>
            </a:r>
            <a:r>
              <a:rPr lang="pt-BR" sz="2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Análise da infraestrutura para suporte técnico e manutenção</a:t>
            </a:r>
          </a:p>
          <a:p>
            <a:endParaRPr lang="pt-BR" sz="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4E4E5CA1-1C48-155B-1326-E43945427067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76509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21EAD33-8F87-258F-1D64-F7918CE0A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55A635C-F9E7-024A-9169-2B1E74F598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6B73E30-D715-F89B-B85A-FAC190856B70}"/>
              </a:ext>
            </a:extLst>
          </p:cNvPr>
          <p:cNvSpPr txBox="1"/>
          <p:nvPr/>
        </p:nvSpPr>
        <p:spPr>
          <a:xfrm>
            <a:off x="96253" y="88826"/>
            <a:ext cx="8614609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highlight>
                  <a:srgbClr val="FFFF00"/>
                </a:highlight>
              </a:rPr>
              <a:t>Primeira questão: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Quais elementos da infraestrutura municipal precisam ser avaliados e adaptados para que a Inteligência Artificial possa ser aplicada de forma eficiente na gestão de patrimônio e frotas públicas?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812D32E-07FE-2585-1E7D-AC7866439269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2141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275ECB2-F572-2EDA-5BED-A8098520F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15AE8F2-705F-9AFB-A9F6-956BFECEF00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04B42A65-8A45-01BA-C355-2BEE7868C59D}"/>
              </a:ext>
            </a:extLst>
          </p:cNvPr>
          <p:cNvSpPr txBox="1"/>
          <p:nvPr/>
        </p:nvSpPr>
        <p:spPr>
          <a:xfrm>
            <a:off x="96253" y="88826"/>
            <a:ext cx="8614609" cy="1846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highlight>
                  <a:srgbClr val="FFFF00"/>
                </a:highlight>
              </a:rPr>
              <a:t>Segunda questão: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Gestão Municipal, está decidida a realizar a implementação da IA no Patrimônio e na Frota Municipal?</a:t>
            </a:r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AAD0D017-84AC-0187-9D70-3FC89898DF0B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60037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8732654-DA31-B92D-C805-E40838590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2F4AEA6-9F99-FC10-BD4D-955DCB71F08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DF7552C-6BC7-416F-9A67-7A0D64ADED4E}"/>
              </a:ext>
            </a:extLst>
          </p:cNvPr>
          <p:cNvSpPr txBox="1"/>
          <p:nvPr/>
        </p:nvSpPr>
        <p:spPr>
          <a:xfrm>
            <a:off x="96253" y="88826"/>
            <a:ext cx="8614609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highlight>
                  <a:srgbClr val="FFFF00"/>
                </a:highlight>
              </a:rPr>
              <a:t>Terceira questão: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A integração entre dispositivos embarcáveis, sistemas ERP/SIG e portais de transparência realmente irão transformar a gestão pública em um modelo inteligente, eficiente e rastreável?</a:t>
            </a:r>
            <a:endParaRPr lang="pt-B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0530A0F-3A4F-40D7-058F-12D7484622E4}"/>
              </a:ext>
            </a:extLst>
          </p:cNvPr>
          <p:cNvSpPr txBox="1"/>
          <p:nvPr/>
        </p:nvSpPr>
        <p:spPr>
          <a:xfrm>
            <a:off x="1790299" y="4382352"/>
            <a:ext cx="580403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bg1">
                    <a:lumMod val="95000"/>
                  </a:schemeClr>
                </a:solidFill>
                <a:effectLst/>
                <a:highlight>
                  <a:srgbClr val="FF66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Levantamento de Infraestrutura e Recursos</a:t>
            </a:r>
            <a:endParaRPr sz="2800" dirty="0">
              <a:solidFill>
                <a:schemeClr val="bg1">
                  <a:lumMod val="95000"/>
                </a:schemeClr>
              </a:solidFill>
              <a:highlight>
                <a:srgbClr val="FF6600"/>
              </a:highlight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4842535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2309</TotalTime>
  <Words>2455</Words>
  <Application>Microsoft Office PowerPoint</Application>
  <PresentationFormat>Apresentação na tela (16:9)</PresentationFormat>
  <Paragraphs>253</Paragraphs>
  <Slides>44</Slides>
  <Notes>44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8" baseType="lpstr">
      <vt:lpstr>Montserrat</vt:lpstr>
      <vt:lpstr>Arial</vt:lpstr>
      <vt:lpstr>Calibri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681</cp:revision>
  <dcterms:modified xsi:type="dcterms:W3CDTF">2025-12-06T20:45:16Z</dcterms:modified>
</cp:coreProperties>
</file>